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57" r:id="rId4"/>
    <p:sldId id="258" r:id="rId5"/>
    <p:sldId id="262" r:id="rId6"/>
    <p:sldId id="261" r:id="rId7"/>
    <p:sldId id="263" r:id="rId8"/>
    <p:sldId id="265" r:id="rId9"/>
    <p:sldId id="266"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3" clrIdx="0">
    <p:extLst>
      <p:ext uri="{19B8F6BF-5375-455C-9EA6-DF929625EA0E}">
        <p15:presenceInfo xmlns:p15="http://schemas.microsoft.com/office/powerpoint/2012/main" userId="S::urn:spo:anon#db4683d57455421432302d6f5c8a82a3900b9bc704abdaf904788f2ae6e5c924::" providerId="AD"/>
      </p:ext>
    </p:extLst>
  </p:cmAuthor>
  <p:cmAuthor id="2" name="Charlize Cuff" initials="CC" lastIdx="2" clrIdx="1">
    <p:extLst>
      <p:ext uri="{19B8F6BF-5375-455C-9EA6-DF929625EA0E}">
        <p15:presenceInfo xmlns:p15="http://schemas.microsoft.com/office/powerpoint/2012/main" userId="S::cuf0002@trafalgarhs.vic.edu.au::a8eb6927-56a0-4939-96d9-cfb6422dea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248F1-936E-4FBF-894A-51BF9E7DEE4D}" v="831" dt="2021-06-17T03:34:41.100"/>
    <p1510:client id="{2F97A0B4-0A74-4873-BAD3-3C7C5C87B1AC}" v="520" dt="2021-06-16T21:32:10.561"/>
    <p1510:client id="{41653272-EB8C-F7FF-EE38-0A79D07F9ED3}" v="25" dt="2021-06-24T23:20:23.033"/>
    <p1510:client id="{42C84F96-822E-E472-0873-28A5734FACCB}" v="380" dt="2021-06-17T02:49:46.542"/>
    <p1510:client id="{5A6D55DF-0378-39E7-887B-AE57EA11EA83}" v="1226" dt="2021-06-17T03:34:27.667"/>
    <p1510:client id="{86FD4114-ED51-84E9-B349-F0D4EAB97796}" v="14" dt="2021-06-18T04:26:04.847"/>
    <p1510:client id="{D8B7AA96-CB6B-97CF-4440-36A21C85DC88}" v="74" dt="2021-06-17T03:22:37.882"/>
    <p1510:client id="{EC95E1C7-76EA-6B02-F496-B95E218CBB93}" v="24" dt="2021-06-28T00:17:41.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6/28/2021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83658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0339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6/28/2021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74834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14138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694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6/28/2021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4421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6/28/2021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4321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635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6/28/2021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2751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5224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6/28/2021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9821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6/28/2021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330510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ews.cfa.vic.gov.au/-/i-love-cfa-juniors" TargetMode="External"/><Relationship Id="rId3" Type="http://schemas.openxmlformats.org/officeDocument/2006/relationships/hyperlink" Target="https://www.cfainstitute.org/en/programs/cfa/exam" TargetMode="External"/><Relationship Id="rId7" Type="http://schemas.openxmlformats.org/officeDocument/2006/relationships/hyperlink" Target="https://www.cfa.vic.gov.au/about/history-timeline" TargetMode="External"/><Relationship Id="rId2" Type="http://schemas.openxmlformats.org/officeDocument/2006/relationships/hyperlink" Target="https://www.cfa.vic.gov.au/abo%F0%9F%91%8Dut/annual-report" TargetMode="External"/><Relationship Id="rId1" Type="http://schemas.openxmlformats.org/officeDocument/2006/relationships/slideLayout" Target="../slideLayouts/slideLayout7.xml"/><Relationship Id="rId6" Type="http://schemas.openxmlformats.org/officeDocument/2006/relationships/hyperlink" Target="https://www.cfa.vic.gov.au/documentYs/20143/3558076/CFA_Annual+Report_2019.pdf/40909535-90f0-88a5-2642-c5d3a11bef60?t=1571280764479" TargetMode="External"/><Relationship Id="rId5" Type="http://schemas.openxmlformats.org/officeDocument/2006/relationships/hyperlink" Target="https://www.cfainstitute.org/en/about/press-releases/2019/more-than-21000-candidates-complete-cfa-program#:~:text=Currently%20more%20than%20167%2C000%20investment,I%20exam%2C%2041%20percent%20passed" TargetMode="External"/><Relationship Id="rId10" Type="http://schemas.openxmlformats.org/officeDocument/2006/relationships/hyperlink" Target="https://jeffreypearson2000.wixsite.com/website" TargetMode="External"/><Relationship Id="rId4" Type="http://schemas.openxmlformats.org/officeDocument/2006/relationships/hyperlink" Target="https://www.cfa.vic.gov.au/volunteer-careers/volunteer-faqs" TargetMode="External"/><Relationship Id="rId9" Type="http://schemas.openxmlformats.org/officeDocument/2006/relationships/hyperlink" Target="https://www.cfa.vic.gov.au/about/supporting-cf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4836A48-4CAC-4A40-97EB-8ACA9B26A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6890A515-B90B-43BC-876F-580D2FC47E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749B484-B143-40F7-896A-A20650EE47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5ECC4BD-4D67-4CD5-9118-C8F95255E0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DFCF04F1-C8A9-4F23-B565-9B70C6D740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9964E85D-E8AC-4D3F-A3BC-E4D8DE608D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FE670F7-87AE-49F1-AFCF-646DC0B69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2D394406-F17F-478D-9811-F133F3163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929B1C0-F6D9-45BC-B41C-5BEBE9AD6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8CBC2023-5C0F-470C-A494-448A3088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F753F948-20A5-448F-A91B-30C3FA874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a:extLst>
                <a:ext uri="{FF2B5EF4-FFF2-40B4-BE49-F238E27FC236}">
                  <a16:creationId xmlns:a16="http://schemas.microsoft.com/office/drawing/2014/main" id="{187C515D-FEE4-4EAD-A758-C09FC8898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5F8581B-27B7-42AB-B33F-69023D3B1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CBC2EB4A-D3CD-4347-AE09-347B7B10E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C35E0B18-828E-4F07-BC14-5B6EB8C28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D972FA4F-64D2-4E34-B234-7B2C363C4F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430AC742-FB30-4DCC-A9AC-92D107A34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0">
              <a:extLst>
                <a:ext uri="{FF2B5EF4-FFF2-40B4-BE49-F238E27FC236}">
                  <a16:creationId xmlns:a16="http://schemas.microsoft.com/office/drawing/2014/main" id="{C991F4A4-6C1A-486C-80A9-B653BC0ED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4F60AAA-3D77-4751-9A2C-27A680142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71A93347-D2EA-43A7-92CB-3BC1C8F43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A99EB955-34CE-4879-BB3E-19C017967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4">
            <a:extLst>
              <a:ext uri="{FF2B5EF4-FFF2-40B4-BE49-F238E27FC236}">
                <a16:creationId xmlns:a16="http://schemas.microsoft.com/office/drawing/2014/main" id="{9EE1CB78-A839-4532-A505-74BF10B40E79}"/>
              </a:ext>
            </a:extLst>
          </p:cNvPr>
          <p:cNvPicPr>
            <a:picLocks noChangeAspect="1"/>
          </p:cNvPicPr>
          <p:nvPr/>
        </p:nvPicPr>
        <p:blipFill rotWithShape="1">
          <a:blip r:embed="rId2"/>
          <a:srcRect t="11769" r="-1" b="4586"/>
          <a:stretch/>
        </p:blipFill>
        <p:spPr>
          <a:xfrm>
            <a:off x="20" y="227"/>
            <a:ext cx="12191675" cy="6858000"/>
          </a:xfrm>
          <a:prstGeom prst="rect">
            <a:avLst/>
          </a:prstGeom>
        </p:spPr>
      </p:pic>
      <p:grpSp>
        <p:nvGrpSpPr>
          <p:cNvPr id="32" name="Group 31">
            <a:extLst>
              <a:ext uri="{FF2B5EF4-FFF2-40B4-BE49-F238E27FC236}">
                <a16:creationId xmlns:a16="http://schemas.microsoft.com/office/drawing/2014/main" id="{99502C85-D694-4534-81D2-BE2E52612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33747" y="1186483"/>
            <a:ext cx="4510627" cy="4477933"/>
            <a:chOff x="3833747" y="1186483"/>
            <a:chExt cx="4510627" cy="4477933"/>
          </a:xfrm>
        </p:grpSpPr>
        <p:sp>
          <p:nvSpPr>
            <p:cNvPr id="44" name="Rectangle 32">
              <a:extLst>
                <a:ext uri="{FF2B5EF4-FFF2-40B4-BE49-F238E27FC236}">
                  <a16:creationId xmlns:a16="http://schemas.microsoft.com/office/drawing/2014/main" id="{070D54E8-5694-4275-AC73-041D919D5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7681" y="1186483"/>
              <a:ext cx="4506693"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085E5B83-AB95-4571-B7AE-841A0D5F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E63AAECE-705E-4B7A-B758-B9CEB30C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3747" y="1991156"/>
              <a:ext cx="451018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3916043" y="2075504"/>
            <a:ext cx="4345588" cy="2042725"/>
          </a:xfrm>
        </p:spPr>
        <p:txBody>
          <a:bodyPr>
            <a:normAutofit/>
          </a:bodyPr>
          <a:lstStyle/>
          <a:p>
            <a:r>
              <a:rPr lang="en-US">
                <a:cs typeface="Calibri Light"/>
              </a:rPr>
              <a:t>Broadening Horizons</a:t>
            </a:r>
            <a:endParaRPr lang="en-US"/>
          </a:p>
        </p:txBody>
      </p:sp>
      <p:sp>
        <p:nvSpPr>
          <p:cNvPr id="3" name="Subtitle 2"/>
          <p:cNvSpPr>
            <a:spLocks noGrp="1"/>
          </p:cNvSpPr>
          <p:nvPr>
            <p:ph type="subTitle" idx="1"/>
          </p:nvPr>
        </p:nvSpPr>
        <p:spPr>
          <a:xfrm>
            <a:off x="3916043" y="4202728"/>
            <a:ext cx="4345588" cy="1026125"/>
          </a:xfrm>
        </p:spPr>
        <p:txBody>
          <a:bodyPr vert="horz" lIns="91440" tIns="0" rIns="91440" bIns="45720" rtlCol="0">
            <a:normAutofit/>
          </a:bodyPr>
          <a:lstStyle/>
          <a:p>
            <a:r>
              <a:rPr lang="en-US"/>
              <a:t>By Jeff, Campbell and Faye 8S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1" name="Rectangle 60">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3B1745-8467-4417-A026-26E339397747}"/>
              </a:ext>
            </a:extLst>
          </p:cNvPr>
          <p:cNvSpPr txBox="1"/>
          <p:nvPr/>
        </p:nvSpPr>
        <p:spPr>
          <a:xfrm>
            <a:off x="2880485" y="841375"/>
            <a:ext cx="6230857" cy="1230570"/>
          </a:xfrm>
          <a:prstGeom prst="rect">
            <a:avLst/>
          </a:prstGeom>
        </p:spPr>
        <p:txBody>
          <a:bodyPr rot="0" spcFirstLastPara="0" vertOverflow="overflow" horzOverflow="overflow" vert="horz" lIns="228600" tIns="228600" rIns="228600" bIns="228600" numCol="1" spcCol="0" rtlCol="0" fromWordArt="0" anchor="t" anchorCtr="0" forceAA="0" compatLnSpc="1">
            <a:prstTxWarp prst="textNoShape">
              <a:avLst/>
            </a:prstTxWarp>
            <a:normAutofit/>
          </a:bodyPr>
          <a:lstStyle/>
          <a:p>
            <a:pPr>
              <a:lnSpc>
                <a:spcPct val="85000"/>
              </a:lnSpc>
              <a:spcBef>
                <a:spcPct val="0"/>
              </a:spcBef>
              <a:spcAft>
                <a:spcPts val="600"/>
              </a:spcAft>
            </a:pPr>
            <a:r>
              <a:rPr lang="en-US" sz="3600" spc="-150">
                <a:solidFill>
                  <a:schemeClr val="accent1"/>
                </a:solidFill>
                <a:latin typeface="+mj-lt"/>
                <a:ea typeface="+mj-ea"/>
                <a:cs typeface="+mj-cs"/>
              </a:rPr>
              <a:t>Sources:</a:t>
            </a:r>
          </a:p>
        </p:txBody>
      </p:sp>
      <p:sp>
        <p:nvSpPr>
          <p:cNvPr id="63" name="Isosceles Triangle 62">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29110F4-AED8-486D-ABC5-1C2DEAF5585D}"/>
              </a:ext>
            </a:extLst>
          </p:cNvPr>
          <p:cNvSpPr txBox="1"/>
          <p:nvPr/>
        </p:nvSpPr>
        <p:spPr>
          <a:xfrm>
            <a:off x="2880487" y="1688330"/>
            <a:ext cx="8711707" cy="43634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2"/>
              </a:rPr>
              <a:t>https://www.cfa.vic.gov.au/about/annual-report</a:t>
            </a:r>
            <a:endParaRPr lang="en-US" sz="1600" dirty="0"/>
          </a:p>
          <a:p>
            <a:pPr indent="-228600">
              <a:lnSpc>
                <a:spcPct val="110000"/>
              </a:lnSpc>
              <a:spcAft>
                <a:spcPts val="600"/>
              </a:spcAft>
              <a:buClr>
                <a:schemeClr val="accent1"/>
              </a:buClr>
              <a:buSzPct val="110000"/>
              <a:buFont typeface="Wingdings" panose="05000000000000000000" pitchFamily="2" charset="2"/>
              <a:buChar char="§"/>
            </a:pPr>
            <a:r>
              <a:rPr lang="en-US" sz="1600" dirty="0"/>
              <a:t> </a:t>
            </a:r>
            <a:r>
              <a:rPr lang="en-US" sz="1600" u="sng" dirty="0">
                <a:hlinkClick r:id="rId3"/>
              </a:rPr>
              <a:t>https://www.cfainstitute.org/en/programs/cfa/exam</a:t>
            </a:r>
            <a:endParaRPr lang="en-US" sz="1600" dirty="0"/>
          </a:p>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4"/>
              </a:rPr>
              <a:t>https://www.cfa.vic.gov.au/volunteer-careers/volunteer-faqs</a:t>
            </a:r>
            <a:endParaRPr lang="en-US" sz="1600" dirty="0"/>
          </a:p>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5"/>
              </a:rPr>
              <a:t>https://www.cfainstitute.org/en/about/press-releases/2019/more-than-21000-candidates-complete-cfa-program#:~:text=Currently%20more%20than%20167%2C000%20investment,I%20exam%2C%2041%20percent%20passed</a:t>
            </a:r>
            <a:r>
              <a:rPr lang="en-US" sz="1600" dirty="0"/>
              <a:t>.</a:t>
            </a:r>
          </a:p>
          <a:p>
            <a:pPr indent="-228600">
              <a:lnSpc>
                <a:spcPct val="110000"/>
              </a:lnSpc>
              <a:spcAft>
                <a:spcPts val="600"/>
              </a:spcAft>
              <a:buClr>
                <a:schemeClr val="accent1"/>
              </a:buClr>
              <a:buSzPct val="110000"/>
              <a:buFont typeface="Wingdings" panose="05000000000000000000" pitchFamily="2" charset="2"/>
              <a:buChar char="§"/>
            </a:pPr>
            <a:r>
              <a:rPr lang="en-US" sz="1600" u="sng" dirty="0">
                <a:solidFill>
                  <a:srgbClr val="000000"/>
                </a:solidFill>
                <a:ea typeface="+mn-lt"/>
                <a:cs typeface="+mn-lt"/>
                <a:hlinkClick r:id="rId6"/>
              </a:rPr>
              <a:t>https://www.</a:t>
            </a:r>
            <a:r>
              <a:rPr lang="en-US" sz="1600" u="sng" dirty="0">
                <a:hlinkClick r:id="rId6"/>
              </a:rPr>
              <a:t>cfa.vic.gov.au/documents/20143/3558076/CFA_Annual+Report_2019.pdf/40909535-90f0-88a5-2642-c5d3a11bef60?t=1571280764479</a:t>
            </a:r>
            <a:endParaRPr lang="en-US" sz="1600" dirty="0"/>
          </a:p>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7"/>
              </a:rPr>
              <a:t>https://www.cfa.vic.gov.au/about/history-timeline</a:t>
            </a:r>
            <a:endParaRPr lang="en-US" sz="1600" dirty="0"/>
          </a:p>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8"/>
              </a:rPr>
              <a:t>https://news.cfa.vic.gov.au/-/i-love-cfa-juniors</a:t>
            </a:r>
            <a:endParaRPr lang="en-US" sz="1600" dirty="0"/>
          </a:p>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9"/>
              </a:rPr>
              <a:t>https://www.cfa.vic.gov.au/about/supporting-cfa</a:t>
            </a:r>
            <a:r>
              <a:rPr lang="en-US" sz="1600" dirty="0"/>
              <a:t> </a:t>
            </a:r>
          </a:p>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9"/>
              </a:rPr>
              <a:t>https://www.cfa.vic.gov.au/about/supporting-cfa</a:t>
            </a:r>
            <a:endParaRPr lang="en-US" sz="1600" dirty="0"/>
          </a:p>
          <a:p>
            <a:pPr indent="-228600">
              <a:lnSpc>
                <a:spcPct val="110000"/>
              </a:lnSpc>
              <a:spcAft>
                <a:spcPts val="600"/>
              </a:spcAft>
              <a:buClr>
                <a:schemeClr val="accent1"/>
              </a:buClr>
              <a:buSzPct val="110000"/>
              <a:buFont typeface="Wingdings" panose="05000000000000000000" pitchFamily="2" charset="2"/>
              <a:buChar char="§"/>
            </a:pPr>
            <a:r>
              <a:rPr lang="en-US" sz="1600" u="sng" dirty="0">
                <a:hlinkClick r:id="rId10"/>
              </a:rPr>
              <a:t>https://jeffreypearson2000.wixsite.com/website</a:t>
            </a:r>
            <a:r>
              <a:rPr lang="en-US" sz="1600" dirty="0"/>
              <a:t> </a:t>
            </a:r>
          </a:p>
          <a:p>
            <a:pPr>
              <a:lnSpc>
                <a:spcPct val="110000"/>
              </a:lnSpc>
              <a:spcAft>
                <a:spcPts val="600"/>
              </a:spcAft>
              <a:buClr>
                <a:schemeClr val="accent1"/>
              </a:buClr>
              <a:buSzPct val="110000"/>
            </a:pPr>
            <a:endParaRPr lang="en-US" sz="1200" dirty="0"/>
          </a:p>
          <a:p>
            <a:pPr indent="-228600">
              <a:lnSpc>
                <a:spcPct val="110000"/>
              </a:lnSpc>
              <a:spcAft>
                <a:spcPts val="600"/>
              </a:spcAft>
              <a:buClr>
                <a:schemeClr val="accent1"/>
              </a:buClr>
              <a:buSzPct val="110000"/>
              <a:buFont typeface="Wingdings" panose="05000000000000000000" pitchFamily="2" charset="2"/>
              <a:buChar char="§"/>
            </a:pPr>
            <a:endParaRPr lang="en-US" sz="1200"/>
          </a:p>
          <a:p>
            <a:pPr>
              <a:lnSpc>
                <a:spcPct val="110000"/>
              </a:lnSpc>
              <a:spcAft>
                <a:spcPts val="600"/>
              </a:spcAft>
              <a:buClr>
                <a:schemeClr val="accent1"/>
              </a:buClr>
              <a:buSzPct val="110000"/>
            </a:pPr>
            <a:endParaRPr lang="en-US" sz="1200"/>
          </a:p>
        </p:txBody>
      </p:sp>
    </p:spTree>
    <p:extLst>
      <p:ext uri="{BB962C8B-B14F-4D97-AF65-F5344CB8AC3E}">
        <p14:creationId xmlns:p14="http://schemas.microsoft.com/office/powerpoint/2010/main" val="240801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FB6F-776A-4FE3-A99C-41AFF9B615AC}"/>
              </a:ext>
            </a:extLst>
          </p:cNvPr>
          <p:cNvSpPr>
            <a:spLocks noGrp="1"/>
          </p:cNvSpPr>
          <p:nvPr>
            <p:ph type="ctrTitle"/>
          </p:nvPr>
        </p:nvSpPr>
        <p:spPr/>
        <p:txBody>
          <a:bodyPr/>
          <a:lstStyle/>
          <a:p>
            <a:r>
              <a:rPr lang="en-US">
                <a:cs typeface="Calibri Light"/>
              </a:rPr>
              <a:t>If you only care about the solution skip to page 7</a:t>
            </a:r>
            <a:endParaRPr lang="en-US"/>
          </a:p>
        </p:txBody>
      </p:sp>
    </p:spTree>
    <p:extLst>
      <p:ext uri="{BB962C8B-B14F-4D97-AF65-F5344CB8AC3E}">
        <p14:creationId xmlns:p14="http://schemas.microsoft.com/office/powerpoint/2010/main" val="347115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9F0B-7BD9-46E6-A92F-EE67B6AFAA1A}"/>
              </a:ext>
            </a:extLst>
          </p:cNvPr>
          <p:cNvSpPr>
            <a:spLocks noGrp="1"/>
          </p:cNvSpPr>
          <p:nvPr>
            <p:ph type="title"/>
          </p:nvPr>
        </p:nvSpPr>
        <p:spPr/>
        <p:txBody>
          <a:bodyPr>
            <a:normAutofit/>
          </a:bodyPr>
          <a:lstStyle/>
          <a:p>
            <a:r>
              <a:rPr lang="en-US">
                <a:cs typeface="Calibri Light"/>
              </a:rPr>
              <a:t>Definition of the Problem: </a:t>
            </a:r>
          </a:p>
        </p:txBody>
      </p:sp>
      <p:sp>
        <p:nvSpPr>
          <p:cNvPr id="4" name="TextBox 3">
            <a:extLst>
              <a:ext uri="{FF2B5EF4-FFF2-40B4-BE49-F238E27FC236}">
                <a16:creationId xmlns:a16="http://schemas.microsoft.com/office/drawing/2014/main" id="{626B897B-4D4D-46A2-B7F5-C1535FFC9835}"/>
              </a:ext>
            </a:extLst>
          </p:cNvPr>
          <p:cNvSpPr txBox="1"/>
          <p:nvPr/>
        </p:nvSpPr>
        <p:spPr>
          <a:xfrm rot="10800000" flipV="1">
            <a:off x="4712576" y="1878737"/>
            <a:ext cx="57531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In summary, fire brigades across the countryside are struggling keep their volunteers interested in prolonged periods of time. This is since fires have been uncommon in the last and current semesters. Additionally, those equipped to train new recruits are also losing motivation as the connection they form with other members are quickly lost as they leave the brigade. Money spent on training recruits as well as resources are being wasted and not achieving extended use.</a:t>
            </a:r>
            <a:endParaRPr lang="en-US"/>
          </a:p>
        </p:txBody>
      </p:sp>
    </p:spTree>
    <p:extLst>
      <p:ext uri="{BB962C8B-B14F-4D97-AF65-F5344CB8AC3E}">
        <p14:creationId xmlns:p14="http://schemas.microsoft.com/office/powerpoint/2010/main" val="4242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6">
            <a:extLst>
              <a:ext uri="{FF2B5EF4-FFF2-40B4-BE49-F238E27FC236}">
                <a16:creationId xmlns:a16="http://schemas.microsoft.com/office/drawing/2014/main" id="{D6E56CF3-26B9-4D5A-96C0-31E3E53BB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8">
            <a:extLst>
              <a:ext uri="{FF2B5EF4-FFF2-40B4-BE49-F238E27FC236}">
                <a16:creationId xmlns:a16="http://schemas.microsoft.com/office/drawing/2014/main" id="{7E61D94F-EA5C-4330-8A35-483A7E5893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0" name="Freeform 5">
              <a:extLst>
                <a:ext uri="{FF2B5EF4-FFF2-40B4-BE49-F238E27FC236}">
                  <a16:creationId xmlns:a16="http://schemas.microsoft.com/office/drawing/2014/main" id="{8BF6168A-9E65-4524-A92C-534967C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03494CE7-F2DE-46D5-AC7D-30071BCCB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7">
              <a:extLst>
                <a:ext uri="{FF2B5EF4-FFF2-40B4-BE49-F238E27FC236}">
                  <a16:creationId xmlns:a16="http://schemas.microsoft.com/office/drawing/2014/main" id="{91F5A2CE-439D-4922-961F-6A986BDF2C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
              <a:extLst>
                <a:ext uri="{FF2B5EF4-FFF2-40B4-BE49-F238E27FC236}">
                  <a16:creationId xmlns:a16="http://schemas.microsoft.com/office/drawing/2014/main" id="{DC9BAAB3-1FB8-4A81-863E-A05ED7828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FA50AFC3-F23E-4058-8D71-9BD07AEA2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182B2B33-19FD-402E-8E35-A8E867FB9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1">
              <a:extLst>
                <a:ext uri="{FF2B5EF4-FFF2-40B4-BE49-F238E27FC236}">
                  <a16:creationId xmlns:a16="http://schemas.microsoft.com/office/drawing/2014/main" id="{0FA38FB1-0238-4631-84CC-766DC76EE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4516460F-0122-450D-8257-E27F8E55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3">
              <a:extLst>
                <a:ext uri="{FF2B5EF4-FFF2-40B4-BE49-F238E27FC236}">
                  <a16:creationId xmlns:a16="http://schemas.microsoft.com/office/drawing/2014/main" id="{95CF39E3-8AA8-482D-9C7E-B472D289F4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4">
              <a:extLst>
                <a:ext uri="{FF2B5EF4-FFF2-40B4-BE49-F238E27FC236}">
                  <a16:creationId xmlns:a16="http://schemas.microsoft.com/office/drawing/2014/main" id="{297A3F66-FF49-4C69-91A4-018DFDCA4D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
              <a:extLst>
                <a:ext uri="{FF2B5EF4-FFF2-40B4-BE49-F238E27FC236}">
                  <a16:creationId xmlns:a16="http://schemas.microsoft.com/office/drawing/2014/main" id="{EF2CA154-6FAF-4F24-833A-C327B10303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6">
              <a:extLst>
                <a:ext uri="{FF2B5EF4-FFF2-40B4-BE49-F238E27FC236}">
                  <a16:creationId xmlns:a16="http://schemas.microsoft.com/office/drawing/2014/main" id="{45E949B0-6D59-4E0C-A2F6-6D98842049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
              <a:extLst>
                <a:ext uri="{FF2B5EF4-FFF2-40B4-BE49-F238E27FC236}">
                  <a16:creationId xmlns:a16="http://schemas.microsoft.com/office/drawing/2014/main" id="{AE77593D-3B3D-4BEC-9B83-C7556559CF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a:extLst>
                <a:ext uri="{FF2B5EF4-FFF2-40B4-BE49-F238E27FC236}">
                  <a16:creationId xmlns:a16="http://schemas.microsoft.com/office/drawing/2014/main" id="{FB8550CF-4B41-4509-9CBF-E0EEFEB94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9">
              <a:extLst>
                <a:ext uri="{FF2B5EF4-FFF2-40B4-BE49-F238E27FC236}">
                  <a16:creationId xmlns:a16="http://schemas.microsoft.com/office/drawing/2014/main" id="{50DA9124-2618-4DA7-AE4A-B228BD9CFA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20">
              <a:extLst>
                <a:ext uri="{FF2B5EF4-FFF2-40B4-BE49-F238E27FC236}">
                  <a16:creationId xmlns:a16="http://schemas.microsoft.com/office/drawing/2014/main" id="{6741AAD5-45BA-4FDA-AEDF-3337296BC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21">
              <a:extLst>
                <a:ext uri="{FF2B5EF4-FFF2-40B4-BE49-F238E27FC236}">
                  <a16:creationId xmlns:a16="http://schemas.microsoft.com/office/drawing/2014/main" id="{BB56D020-0FBC-4705-9EF0-009EE9E7B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22">
              <a:extLst>
                <a:ext uri="{FF2B5EF4-FFF2-40B4-BE49-F238E27FC236}">
                  <a16:creationId xmlns:a16="http://schemas.microsoft.com/office/drawing/2014/main" id="{5DD03962-6BCE-4284-B97A-851C4BC69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23">
              <a:extLst>
                <a:ext uri="{FF2B5EF4-FFF2-40B4-BE49-F238E27FC236}">
                  <a16:creationId xmlns:a16="http://schemas.microsoft.com/office/drawing/2014/main" id="{BFC97152-3801-4E0D-B746-0F7DFBC6D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4">
              <a:extLst>
                <a:ext uri="{FF2B5EF4-FFF2-40B4-BE49-F238E27FC236}">
                  <a16:creationId xmlns:a16="http://schemas.microsoft.com/office/drawing/2014/main" id="{19FFD9BF-F64C-425B-8E0B-CA0F1B466A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5">
              <a:extLst>
                <a:ext uri="{FF2B5EF4-FFF2-40B4-BE49-F238E27FC236}">
                  <a16:creationId xmlns:a16="http://schemas.microsoft.com/office/drawing/2014/main" id="{C6ED711B-36ED-4173-AB44-8C86ADF0F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111">
            <a:extLst>
              <a:ext uri="{FF2B5EF4-FFF2-40B4-BE49-F238E27FC236}">
                <a16:creationId xmlns:a16="http://schemas.microsoft.com/office/drawing/2014/main" id="{256F45B4-234D-4F59-AF8D-9A8AFB94D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D8E6E23-45CE-445A-904E-62F785DA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Picture 6" descr="Table&#10;&#10;Description automatically generated">
            <a:extLst>
              <a:ext uri="{FF2B5EF4-FFF2-40B4-BE49-F238E27FC236}">
                <a16:creationId xmlns:a16="http://schemas.microsoft.com/office/drawing/2014/main" id="{39932F00-D011-46A2-8BE7-5E950B886620}"/>
              </a:ext>
            </a:extLst>
          </p:cNvPr>
          <p:cNvPicPr>
            <a:picLocks noChangeAspect="1"/>
          </p:cNvPicPr>
          <p:nvPr/>
        </p:nvPicPr>
        <p:blipFill>
          <a:blip r:embed="rId2"/>
          <a:stretch>
            <a:fillRect/>
          </a:stretch>
        </p:blipFill>
        <p:spPr>
          <a:xfrm>
            <a:off x="7133413" y="792874"/>
            <a:ext cx="4738853" cy="2292649"/>
          </a:xfrm>
          <a:prstGeom prst="rect">
            <a:avLst/>
          </a:prstGeom>
          <a:ln>
            <a:solidFill>
              <a:schemeClr val="bg1"/>
            </a:solidFill>
          </a:ln>
        </p:spPr>
      </p:pic>
      <p:sp>
        <p:nvSpPr>
          <p:cNvPr id="116" name="Isosceles Triangle 22">
            <a:extLst>
              <a:ext uri="{FF2B5EF4-FFF2-40B4-BE49-F238E27FC236}">
                <a16:creationId xmlns:a16="http://schemas.microsoft.com/office/drawing/2014/main" id="{E5FE8003-E652-491E-9169-0097F83C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DC66091-68FA-4006-8A27-640168146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7FD33-2129-485E-85F3-786FE1751527}"/>
              </a:ext>
            </a:extLst>
          </p:cNvPr>
          <p:cNvSpPr>
            <a:spLocks noGrp="1"/>
          </p:cNvSpPr>
          <p:nvPr>
            <p:ph type="title"/>
          </p:nvPr>
        </p:nvSpPr>
        <p:spPr>
          <a:xfrm>
            <a:off x="873978" y="841716"/>
            <a:ext cx="5767566" cy="1072378"/>
          </a:xfrm>
        </p:spPr>
        <p:txBody>
          <a:bodyPr anchor="ctr">
            <a:normAutofit/>
          </a:bodyPr>
          <a:lstStyle/>
          <a:p>
            <a:r>
              <a:rPr lang="en-US" sz="3600">
                <a:cs typeface="Calibri Light"/>
              </a:rPr>
              <a:t>Money Related Statistics:</a:t>
            </a:r>
            <a:endParaRPr lang="en-US" sz="3600"/>
          </a:p>
        </p:txBody>
      </p:sp>
      <p:sp>
        <p:nvSpPr>
          <p:cNvPr id="5" name="Content Placeholder 4">
            <a:extLst>
              <a:ext uri="{FF2B5EF4-FFF2-40B4-BE49-F238E27FC236}">
                <a16:creationId xmlns:a16="http://schemas.microsoft.com/office/drawing/2014/main" id="{6C440B40-D86F-4CF3-8422-99E7A7037CB3}"/>
              </a:ext>
            </a:extLst>
          </p:cNvPr>
          <p:cNvSpPr>
            <a:spLocks noGrp="1"/>
          </p:cNvSpPr>
          <p:nvPr>
            <p:ph idx="1"/>
          </p:nvPr>
        </p:nvSpPr>
        <p:spPr>
          <a:xfrm>
            <a:off x="873102" y="2429805"/>
            <a:ext cx="5768442" cy="3043040"/>
          </a:xfrm>
        </p:spPr>
        <p:txBody>
          <a:bodyPr vert="horz" lIns="91440" tIns="45720" rIns="91440" bIns="45720" rtlCol="0" anchor="ctr">
            <a:noAutofit/>
          </a:bodyPr>
          <a:lstStyle/>
          <a:p>
            <a:pPr>
              <a:buNone/>
            </a:pPr>
            <a:r>
              <a:rPr lang="en-US" sz="2000">
                <a:solidFill>
                  <a:srgbClr val="FFFFFE"/>
                </a:solidFill>
                <a:ea typeface="+mn-lt"/>
                <a:cs typeface="+mn-lt"/>
              </a:rPr>
              <a:t>    Due to the Country Fire Authority Act established in 1958, the CFA receives government funding that is put towards vehicles, uniforms, training, and other necessities. </a:t>
            </a:r>
            <a:r>
              <a:rPr lang="en-US" sz="2000">
                <a:ea typeface="+mn-lt"/>
                <a:cs typeface="+mn-lt"/>
              </a:rPr>
              <a:t> </a:t>
            </a:r>
            <a:r>
              <a:rPr lang="en-US" sz="2000">
                <a:solidFill>
                  <a:srgbClr val="FFFFFE"/>
                </a:solidFill>
                <a:ea typeface="+mn-lt"/>
                <a:cs typeface="+mn-lt"/>
              </a:rPr>
              <a:t>Additionally, the CFA generates a smaller amount of income via internal activities. Below is a more detailed description of where funding is currently being directed:  </a:t>
            </a:r>
            <a:endParaRPr lang="en-US" sz="2000">
              <a:solidFill>
                <a:srgbClr val="FFFFFE"/>
              </a:solidFill>
            </a:endParaRPr>
          </a:p>
          <a:p>
            <a:pPr>
              <a:buNone/>
            </a:pPr>
            <a:endParaRPr lang="en-US" sz="1600">
              <a:solidFill>
                <a:srgbClr val="FFFFFE"/>
              </a:solidFill>
              <a:ea typeface="+mn-lt"/>
              <a:cs typeface="+mn-lt"/>
            </a:endParaRPr>
          </a:p>
          <a:p>
            <a:pPr marL="0" indent="0">
              <a:buNone/>
            </a:pPr>
            <a:endParaRPr lang="en-US" sz="1600">
              <a:solidFill>
                <a:srgbClr val="FFFFFE"/>
              </a:solidFill>
            </a:endParaRPr>
          </a:p>
        </p:txBody>
      </p:sp>
      <p:pic>
        <p:nvPicPr>
          <p:cNvPr id="7" name="Picture 7" descr="Chart, pie chart&#10;&#10;Description automatically generated">
            <a:extLst>
              <a:ext uri="{FF2B5EF4-FFF2-40B4-BE49-F238E27FC236}">
                <a16:creationId xmlns:a16="http://schemas.microsoft.com/office/drawing/2014/main" id="{C2C754BE-3127-4E3D-9329-B40AA1347C96}"/>
              </a:ext>
            </a:extLst>
          </p:cNvPr>
          <p:cNvPicPr>
            <a:picLocks noChangeAspect="1"/>
          </p:cNvPicPr>
          <p:nvPr/>
        </p:nvPicPr>
        <p:blipFill>
          <a:blip r:embed="rId3"/>
          <a:stretch>
            <a:fillRect/>
          </a:stretch>
        </p:blipFill>
        <p:spPr>
          <a:xfrm>
            <a:off x="7133412" y="3540714"/>
            <a:ext cx="4738548" cy="2530248"/>
          </a:xfrm>
          <a:prstGeom prst="rect">
            <a:avLst/>
          </a:prstGeom>
          <a:ln>
            <a:solidFill>
              <a:schemeClr val="bg1"/>
            </a:solidFill>
          </a:ln>
        </p:spPr>
      </p:pic>
      <p:sp>
        <p:nvSpPr>
          <p:cNvPr id="8" name="TextBox 7">
            <a:extLst>
              <a:ext uri="{FF2B5EF4-FFF2-40B4-BE49-F238E27FC236}">
                <a16:creationId xmlns:a16="http://schemas.microsoft.com/office/drawing/2014/main" id="{E6762C06-221C-4FE2-B6AE-3D2B83902F9C}"/>
              </a:ext>
            </a:extLst>
          </p:cNvPr>
          <p:cNvSpPr txBox="1"/>
          <p:nvPr/>
        </p:nvSpPr>
        <p:spPr>
          <a:xfrm>
            <a:off x="8008883" y="634036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1100">
              <a:latin typeface="Calibri"/>
              <a:cs typeface="Segoe UI"/>
            </a:endParaRPr>
          </a:p>
          <a:p>
            <a:pPr algn="ctr">
              <a:spcAft>
                <a:spcPts val="600"/>
              </a:spcAft>
            </a:pPr>
            <a:endParaRPr lang="en-US" sz="1200">
              <a:latin typeface="Times New Roman"/>
              <a:cs typeface="Segoe UI"/>
            </a:endParaRPr>
          </a:p>
        </p:txBody>
      </p:sp>
    </p:spTree>
    <p:extLst>
      <p:ext uri="{BB962C8B-B14F-4D97-AF65-F5344CB8AC3E}">
        <p14:creationId xmlns:p14="http://schemas.microsoft.com/office/powerpoint/2010/main" val="83528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8B8EC-09FB-446A-8885-029F8AF3B9B6}"/>
              </a:ext>
            </a:extLst>
          </p:cNvPr>
          <p:cNvSpPr>
            <a:spLocks noGrp="1"/>
          </p:cNvSpPr>
          <p:nvPr>
            <p:ph type="subTitle" idx="1"/>
          </p:nvPr>
        </p:nvSpPr>
        <p:spPr>
          <a:xfrm>
            <a:off x="1746099" y="2080094"/>
            <a:ext cx="8673427" cy="3511514"/>
          </a:xfrm>
        </p:spPr>
        <p:txBody>
          <a:bodyPr vert="horz" lIns="91440" tIns="0" rIns="91440" bIns="45720" rtlCol="0" anchor="t">
            <a:noAutofit/>
          </a:bodyPr>
          <a:lstStyle/>
          <a:p>
            <a:pPr algn="l"/>
            <a:r>
              <a:rPr lang="en-US" sz="1100">
                <a:solidFill>
                  <a:schemeClr val="bg1"/>
                </a:solidFill>
                <a:ea typeface="+mn-lt"/>
                <a:cs typeface="+mn-lt"/>
              </a:rPr>
              <a:t> The CFA has 54,451 members. Typically, they spend around five to eight hours per week in the firehouse or responding to calls. If a volunteer firefighter is enrolled in an EMS (emergency medical services) certification program, they may speed 10-15 hours a week training at the firehouse. Junior CFA has more benefits like fun activities which include sleep overs, small competitions between junior recruits like races, and they are able to hang out which leads to them staying longer because they have friends in the CFA. CFA members have to manage relationships, engagement and education across local communities. Coordination of fundraising, campaigns, events and activities. CFA firefighters Media, promotion and publicity. Administration, logistical and financial support. CFA resources include 1,220 brigades, of which 941 are rural volunteer brigades, 204 urban volunteer brigades, 37 integrated brigades (stations manned by career firefighters and volunteer firefighters), 23 forest industry brigades, and 17 coast guard brigades.</a:t>
            </a:r>
          </a:p>
          <a:p>
            <a:pPr algn="l"/>
            <a:r>
              <a:rPr lang="en-US" sz="1100">
                <a:solidFill>
                  <a:schemeClr val="bg1"/>
                </a:solidFill>
              </a:rPr>
              <a:t>2019-2020                                                   </a:t>
            </a:r>
          </a:p>
          <a:p>
            <a:pPr algn="l"/>
            <a:r>
              <a:rPr lang="en-US" sz="1100">
                <a:solidFill>
                  <a:schemeClr val="bg1"/>
                </a:solidFill>
              </a:rPr>
              <a:t>1. Permanent operational staff     1411              |</a:t>
            </a:r>
            <a:endParaRPr lang="en-US" sz="1100">
              <a:solidFill>
                <a:schemeClr val="bg1"/>
              </a:solidFill>
              <a:ea typeface="+mn-lt"/>
              <a:cs typeface="+mn-lt"/>
            </a:endParaRPr>
          </a:p>
          <a:p>
            <a:pPr algn="l"/>
            <a:r>
              <a:rPr lang="en-US" sz="1100">
                <a:solidFill>
                  <a:schemeClr val="bg1"/>
                </a:solidFill>
              </a:rPr>
              <a:t>2. Permanent support staff           1053              |</a:t>
            </a:r>
            <a:endParaRPr lang="en-US" sz="1100">
              <a:solidFill>
                <a:schemeClr val="bg1"/>
              </a:solidFill>
              <a:ea typeface="+mn-lt"/>
              <a:cs typeface="+mn-lt"/>
            </a:endParaRPr>
          </a:p>
          <a:p>
            <a:pPr algn="l"/>
            <a:r>
              <a:rPr lang="en-US" sz="1100">
                <a:solidFill>
                  <a:schemeClr val="bg1"/>
                </a:solidFill>
              </a:rPr>
              <a:t>3. Volunteers – operational          30977           | </a:t>
            </a:r>
            <a:endParaRPr lang="en-US" sz="1100">
              <a:solidFill>
                <a:schemeClr val="bg1"/>
              </a:solidFill>
              <a:ea typeface="+mn-lt"/>
              <a:cs typeface="+mn-lt"/>
            </a:endParaRPr>
          </a:p>
          <a:p>
            <a:pPr algn="l"/>
            <a:r>
              <a:rPr lang="en-US" sz="1100">
                <a:solidFill>
                  <a:schemeClr val="bg1"/>
                </a:solidFill>
              </a:rPr>
              <a:t>4. Volunteers – support                 23818            |</a:t>
            </a:r>
          </a:p>
          <a:p>
            <a:endParaRPr lang="en-US" sz="1100">
              <a:solidFill>
                <a:schemeClr val="tx1"/>
              </a:solidFill>
            </a:endParaRPr>
          </a:p>
        </p:txBody>
      </p:sp>
      <p:sp>
        <p:nvSpPr>
          <p:cNvPr id="2" name="TextBox 1">
            <a:extLst>
              <a:ext uri="{FF2B5EF4-FFF2-40B4-BE49-F238E27FC236}">
                <a16:creationId xmlns:a16="http://schemas.microsoft.com/office/drawing/2014/main" id="{AD2DE18F-7039-4DDD-ADC8-264F000748FF}"/>
              </a:ext>
            </a:extLst>
          </p:cNvPr>
          <p:cNvSpPr txBox="1"/>
          <p:nvPr/>
        </p:nvSpPr>
        <p:spPr>
          <a:xfrm>
            <a:off x="1828800" y="1397000"/>
            <a:ext cx="8509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Information about the brigade</a:t>
            </a:r>
          </a:p>
        </p:txBody>
      </p:sp>
    </p:spTree>
    <p:extLst>
      <p:ext uri="{BB962C8B-B14F-4D97-AF65-F5344CB8AC3E}">
        <p14:creationId xmlns:p14="http://schemas.microsoft.com/office/powerpoint/2010/main" val="252353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2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8" name="Rectangle 34">
            <a:extLst>
              <a:ext uri="{FF2B5EF4-FFF2-40B4-BE49-F238E27FC236}">
                <a16:creationId xmlns:a16="http://schemas.microsoft.com/office/drawing/2014/main" id="{F25D9EEC-24EA-4FED-9057-A7DF6218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6">
            <a:extLst>
              <a:ext uri="{FF2B5EF4-FFF2-40B4-BE49-F238E27FC236}">
                <a16:creationId xmlns:a16="http://schemas.microsoft.com/office/drawing/2014/main" id="{EE6BBC07-CF0C-4EE5-8031-F879DB97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5FC103D5-034F-4011-9560-2E228DFE0C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11FE8C8C-C4F2-4450-90C0-C136E650FF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66B1E0A0-D6AB-4F4D-8774-61E1AC6BB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6CF0FF91-67FE-4CC2-A118-115BB484E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2EB9BBD9-6E53-4580-8BC8-11B6A1527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6B291C4A-C071-4454-B1F6-218421744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D5422271-E1E2-4DE1-BB33-24B25A75C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329EDDB5-2B0D-43CE-92ED-A6A778FF6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10A1194D-A997-4FE9-9CB0-57581AE3D7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B521952F-D6C8-40F1-8316-AD9DF2123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5E16DE89-464A-4358-9B60-0F1FD5F799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388E9B73-C067-4408-BC0D-612FD21E3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FE2A6E28-A041-456A-AE80-B5D826895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CA16A224-CC99-413E-963F-1D42F67969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65AFF0E6-A7FE-4D59-A3A7-1547BD9A6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E8BB7079-6A4E-40A9-A365-21930624F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670069B7-6B28-4C65-8785-C2C0430EB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E874764B-497F-440C-B294-4E31DDB86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AA56C61D-2933-436F-9707-E5EC7E610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4">
            <a:extLst>
              <a:ext uri="{FF2B5EF4-FFF2-40B4-BE49-F238E27FC236}">
                <a16:creationId xmlns:a16="http://schemas.microsoft.com/office/drawing/2014/main" id="{7973C66D-BD17-4167-A3D3-B947E956EFDB}"/>
              </a:ext>
            </a:extLst>
          </p:cNvPr>
          <p:cNvPicPr>
            <a:picLocks noGrp="1" noChangeAspect="1"/>
          </p:cNvPicPr>
          <p:nvPr>
            <p:ph idx="1"/>
          </p:nvPr>
        </p:nvPicPr>
        <p:blipFill rotWithShape="1">
          <a:blip r:embed="rId2"/>
          <a:srcRect t="16880" r="2" b="4379"/>
          <a:stretch/>
        </p:blipFill>
        <p:spPr>
          <a:xfrm>
            <a:off x="20" y="227"/>
            <a:ext cx="6096591" cy="6858000"/>
          </a:xfrm>
          <a:prstGeom prst="rect">
            <a:avLst/>
          </a:prstGeom>
          <a:ln w="9525">
            <a:noFill/>
          </a:ln>
        </p:spPr>
      </p:pic>
      <p:grpSp>
        <p:nvGrpSpPr>
          <p:cNvPr id="34" name="Group 57">
            <a:extLst>
              <a:ext uri="{FF2B5EF4-FFF2-40B4-BE49-F238E27FC236}">
                <a16:creationId xmlns:a16="http://schemas.microsoft.com/office/drawing/2014/main" id="{C823590F-2DA6-407F-920B-C16D7DF27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59" name="Rectangle 58">
              <a:extLst>
                <a:ext uri="{FF2B5EF4-FFF2-40B4-BE49-F238E27FC236}">
                  <a16:creationId xmlns:a16="http://schemas.microsoft.com/office/drawing/2014/main" id="{BA6740CE-4890-4FA2-A0EE-33F574913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mn-lt"/>
                <a:cs typeface="+mn-lt"/>
              </a:endParaRPr>
            </a:p>
          </p:txBody>
        </p:sp>
        <p:sp>
          <p:nvSpPr>
            <p:cNvPr id="36" name="Isosceles Triangle 39">
              <a:extLst>
                <a:ext uri="{FF2B5EF4-FFF2-40B4-BE49-F238E27FC236}">
                  <a16:creationId xmlns:a16="http://schemas.microsoft.com/office/drawing/2014/main" id="{55A58F2C-2C22-43AC-8FD0-21AA09DC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BC59081-7EE3-45DC-A228-2D08ED227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F56FDC4-4F35-4334-9FD4-C0D78A9A5998}"/>
              </a:ext>
            </a:extLst>
          </p:cNvPr>
          <p:cNvSpPr>
            <a:spLocks noGrp="1"/>
          </p:cNvSpPr>
          <p:nvPr>
            <p:ph type="title"/>
          </p:nvPr>
        </p:nvSpPr>
        <p:spPr>
          <a:xfrm>
            <a:off x="7001122" y="2074730"/>
            <a:ext cx="4299456" cy="2053921"/>
          </a:xfrm>
        </p:spPr>
        <p:txBody>
          <a:bodyPr vert="horz" lIns="228600" tIns="228600" rIns="228600" bIns="0" rtlCol="0" anchor="b">
            <a:normAutofit/>
          </a:bodyPr>
          <a:lstStyle/>
          <a:p>
            <a:pPr>
              <a:lnSpc>
                <a:spcPct val="80000"/>
              </a:lnSpc>
            </a:pPr>
            <a:r>
              <a:rPr lang="en-US" sz="5400"/>
              <a:t>The Iceberg</a:t>
            </a:r>
          </a:p>
        </p:txBody>
      </p:sp>
    </p:spTree>
    <p:extLst>
      <p:ext uri="{BB962C8B-B14F-4D97-AF65-F5344CB8AC3E}">
        <p14:creationId xmlns:p14="http://schemas.microsoft.com/office/powerpoint/2010/main" val="203001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8" name="Group 139">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1"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7"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7"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8"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1"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99" name="Group 162">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4" name="Rectangle 163">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Rectangle 165">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0" name="Rectangle 16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6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D0C9BE1-7C0A-46A7-A657-F8B64D49BCF7}"/>
              </a:ext>
            </a:extLst>
          </p:cNvPr>
          <p:cNvSpPr>
            <a:spLocks noGrp="1"/>
          </p:cNvSpPr>
          <p:nvPr>
            <p:ph type="title"/>
          </p:nvPr>
        </p:nvSpPr>
        <p:spPr>
          <a:xfrm>
            <a:off x="888630" y="4760132"/>
            <a:ext cx="3011185" cy="1777829"/>
          </a:xfrm>
        </p:spPr>
        <p:txBody>
          <a:bodyPr vert="horz" lIns="228600" tIns="228600" rIns="228600" bIns="228600" rtlCol="0" anchor="ctr">
            <a:normAutofit/>
          </a:bodyPr>
          <a:lstStyle/>
          <a:p>
            <a:pPr algn="r"/>
            <a:r>
              <a:rPr lang="en-US">
                <a:solidFill>
                  <a:schemeClr val="tx1"/>
                </a:solidFill>
              </a:rPr>
              <a:t>Our Solution</a:t>
            </a:r>
          </a:p>
        </p:txBody>
      </p:sp>
      <p:pic>
        <p:nvPicPr>
          <p:cNvPr id="221" name="Picture 135">
            <a:extLst>
              <a:ext uri="{FF2B5EF4-FFF2-40B4-BE49-F238E27FC236}">
                <a16:creationId xmlns:a16="http://schemas.microsoft.com/office/drawing/2014/main" id="{83EE5200-0AF6-40C0-B8B1-FEEA370D7144}"/>
              </a:ext>
            </a:extLst>
          </p:cNvPr>
          <p:cNvPicPr>
            <a:picLocks noChangeAspect="1"/>
          </p:cNvPicPr>
          <p:nvPr/>
        </p:nvPicPr>
        <p:blipFill rotWithShape="1">
          <a:blip r:embed="rId2"/>
          <a:srcRect t="18783" b="24700"/>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222" name="Content Placeholder 2">
            <a:extLst>
              <a:ext uri="{FF2B5EF4-FFF2-40B4-BE49-F238E27FC236}">
                <a16:creationId xmlns:a16="http://schemas.microsoft.com/office/drawing/2014/main" id="{574B44A8-A3EB-41AC-838B-C3AB339CFF43}"/>
              </a:ext>
            </a:extLst>
          </p:cNvPr>
          <p:cNvSpPr>
            <a:spLocks noGrp="1"/>
          </p:cNvSpPr>
          <p:nvPr>
            <p:ph sz="half" idx="1"/>
          </p:nvPr>
        </p:nvSpPr>
        <p:spPr>
          <a:xfrm>
            <a:off x="4285763" y="4767660"/>
            <a:ext cx="7114556" cy="1899696"/>
          </a:xfrm>
        </p:spPr>
        <p:txBody>
          <a:bodyPr vert="horz" lIns="91440" tIns="45720" rIns="91440" bIns="45720" rtlCol="0" anchor="ctr">
            <a:normAutofit/>
          </a:bodyPr>
          <a:lstStyle/>
          <a:p>
            <a:pPr marL="0">
              <a:lnSpc>
                <a:spcPct val="110000"/>
              </a:lnSpc>
            </a:pPr>
            <a:r>
              <a:rPr lang="en-US" sz="1600" dirty="0"/>
              <a:t>We plan to promote CFA Juniors in hope that it will create a flow of Volunteers coming through to seniors.</a:t>
            </a:r>
          </a:p>
          <a:p>
            <a:pPr marL="0">
              <a:lnSpc>
                <a:spcPct val="110000"/>
              </a:lnSpc>
            </a:pPr>
            <a:r>
              <a:rPr lang="en-US" sz="1600" dirty="0"/>
              <a:t>We also want to make CFA Juniors more fun, a couple of ideas could be:</a:t>
            </a:r>
          </a:p>
          <a:p>
            <a:pPr marL="0">
              <a:lnSpc>
                <a:spcPct val="110000"/>
              </a:lnSpc>
            </a:pPr>
            <a:r>
              <a:rPr lang="en-US" sz="1600" dirty="0"/>
              <a:t>- Making it like a sport with brigades up against each other</a:t>
            </a:r>
          </a:p>
          <a:p>
            <a:pPr marL="0">
              <a:lnSpc>
                <a:spcPct val="110000"/>
              </a:lnSpc>
            </a:pPr>
            <a:r>
              <a:rPr lang="en-US" sz="1600" dirty="0"/>
              <a:t>- Having more activities like sleepovers and camps (maybe like scouts)</a:t>
            </a:r>
          </a:p>
          <a:p>
            <a:pPr marL="0" indent="0">
              <a:lnSpc>
                <a:spcPct val="110000"/>
              </a:lnSpc>
              <a:buNone/>
            </a:pPr>
            <a:endParaRPr lang="en-US" sz="1100"/>
          </a:p>
        </p:txBody>
      </p:sp>
      <p:pic>
        <p:nvPicPr>
          <p:cNvPr id="7" name="Picture 7" descr="Logo&#10;&#10;Description automatically generated">
            <a:extLst>
              <a:ext uri="{FF2B5EF4-FFF2-40B4-BE49-F238E27FC236}">
                <a16:creationId xmlns:a16="http://schemas.microsoft.com/office/drawing/2014/main" id="{212BE234-2D0A-4C6D-BC2B-68FB8D6DDF2E}"/>
              </a:ext>
            </a:extLst>
          </p:cNvPr>
          <p:cNvPicPr>
            <a:picLocks noChangeAspect="1"/>
          </p:cNvPicPr>
          <p:nvPr/>
        </p:nvPicPr>
        <p:blipFill>
          <a:blip r:embed="rId3"/>
          <a:stretch>
            <a:fillRect/>
          </a:stretch>
        </p:blipFill>
        <p:spPr>
          <a:xfrm>
            <a:off x="-2875" y="6656268"/>
            <a:ext cx="207035" cy="202183"/>
          </a:xfrm>
          <a:prstGeom prst="rect">
            <a:avLst/>
          </a:prstGeom>
        </p:spPr>
      </p:pic>
    </p:spTree>
    <p:extLst>
      <p:ext uri="{BB962C8B-B14F-4D97-AF65-F5344CB8AC3E}">
        <p14:creationId xmlns:p14="http://schemas.microsoft.com/office/powerpoint/2010/main" val="12030603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01163-C79F-46F4-B07C-04516BAB077F}"/>
              </a:ext>
            </a:extLst>
          </p:cNvPr>
          <p:cNvSpPr>
            <a:spLocks noGrp="1"/>
          </p:cNvSpPr>
          <p:nvPr>
            <p:ph type="title"/>
          </p:nvPr>
        </p:nvSpPr>
        <p:spPr>
          <a:xfrm>
            <a:off x="873978" y="1718735"/>
            <a:ext cx="5767566" cy="1072378"/>
          </a:xfrm>
        </p:spPr>
        <p:txBody>
          <a:bodyPr anchor="ctr">
            <a:normAutofit/>
          </a:bodyPr>
          <a:lstStyle/>
          <a:p>
            <a:r>
              <a:rPr lang="en-US" sz="3600">
                <a:cs typeface="Calibri Light"/>
              </a:rPr>
              <a:t>How Can We Do This?</a:t>
            </a:r>
            <a:endParaRPr lang="en-US" sz="3600"/>
          </a:p>
        </p:txBody>
      </p:sp>
      <p:sp>
        <p:nvSpPr>
          <p:cNvPr id="3" name="Content Placeholder 2">
            <a:extLst>
              <a:ext uri="{FF2B5EF4-FFF2-40B4-BE49-F238E27FC236}">
                <a16:creationId xmlns:a16="http://schemas.microsoft.com/office/drawing/2014/main" id="{AC266689-88D7-45BD-A255-1CB8DC6D60C5}"/>
              </a:ext>
            </a:extLst>
          </p:cNvPr>
          <p:cNvSpPr>
            <a:spLocks noGrp="1"/>
          </p:cNvSpPr>
          <p:nvPr>
            <p:ph idx="1"/>
          </p:nvPr>
        </p:nvSpPr>
        <p:spPr>
          <a:xfrm>
            <a:off x="873102" y="2789239"/>
            <a:ext cx="5768442" cy="2683606"/>
          </a:xfrm>
        </p:spPr>
        <p:txBody>
          <a:bodyPr>
            <a:normAutofit/>
          </a:bodyPr>
          <a:lstStyle/>
          <a:p>
            <a:r>
              <a:rPr lang="en-US" sz="2000" dirty="0">
                <a:solidFill>
                  <a:srgbClr val="FFFFFE"/>
                </a:solidFill>
              </a:rPr>
              <a:t>We came up with the idea for the CFA to request more money from the CFA budget to go through to Juniors so that it can be made the best experience for the kids, which would likely make them grow into the community and want to stay once they get to seniors.</a:t>
            </a:r>
          </a:p>
        </p:txBody>
      </p:sp>
    </p:spTree>
    <p:extLst>
      <p:ext uri="{BB962C8B-B14F-4D97-AF65-F5344CB8AC3E}">
        <p14:creationId xmlns:p14="http://schemas.microsoft.com/office/powerpoint/2010/main" val="113126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130F20-4BA1-4C63-B9A9-BD34892B20E2}"/>
              </a:ext>
            </a:extLst>
          </p:cNvPr>
          <p:cNvSpPr>
            <a:spLocks noGrp="1"/>
          </p:cNvSpPr>
          <p:nvPr>
            <p:ph type="title"/>
          </p:nvPr>
        </p:nvSpPr>
        <p:spPr>
          <a:xfrm>
            <a:off x="807720" y="2349925"/>
            <a:ext cx="2441894" cy="2456442"/>
          </a:xfrm>
        </p:spPr>
        <p:txBody>
          <a:bodyPr>
            <a:normAutofit/>
          </a:bodyPr>
          <a:lstStyle/>
          <a:p>
            <a:pPr algn="l"/>
            <a:r>
              <a:rPr lang="en-AU" sz="3200"/>
              <a:t>What If That Doesn’t Work?</a:t>
            </a:r>
          </a:p>
        </p:txBody>
      </p:sp>
      <p:sp>
        <p:nvSpPr>
          <p:cNvPr id="3" name="Content Placeholder 2">
            <a:extLst>
              <a:ext uri="{FF2B5EF4-FFF2-40B4-BE49-F238E27FC236}">
                <a16:creationId xmlns:a16="http://schemas.microsoft.com/office/drawing/2014/main" id="{1A50AAA5-9E5B-4B76-B400-852FB49BFD2D}"/>
              </a:ext>
            </a:extLst>
          </p:cNvPr>
          <p:cNvSpPr>
            <a:spLocks noGrp="1"/>
          </p:cNvSpPr>
          <p:nvPr>
            <p:ph idx="1"/>
          </p:nvPr>
        </p:nvSpPr>
        <p:spPr>
          <a:xfrm>
            <a:off x="4846319" y="1111249"/>
            <a:ext cx="6554001" cy="4635503"/>
          </a:xfrm>
        </p:spPr>
        <p:txBody>
          <a:bodyPr>
            <a:normAutofit/>
          </a:bodyPr>
          <a:lstStyle/>
          <a:p>
            <a:r>
              <a:rPr lang="en-AU" sz="2400" dirty="0"/>
              <a:t>If our solution doesn’t work because we can’t get the money we have a couple of ideas how we can get it:</a:t>
            </a:r>
          </a:p>
          <a:p>
            <a:pPr marL="0" indent="0">
              <a:buNone/>
            </a:pPr>
            <a:r>
              <a:rPr lang="en-AU" sz="2400" dirty="0"/>
              <a:t>	- The CFA Juniors can have fundraisers for the 	Junior brigades</a:t>
            </a:r>
          </a:p>
          <a:p>
            <a:pPr marL="0" indent="0">
              <a:buNone/>
            </a:pPr>
            <a:r>
              <a:rPr lang="en-AU" sz="2400" dirty="0"/>
              <a:t>	-Our other idea is to get more money from the 	government and if that doesn’t work we have a 	website to aid the community</a:t>
            </a:r>
          </a:p>
        </p:txBody>
      </p:sp>
    </p:spTree>
    <p:extLst>
      <p:ext uri="{BB962C8B-B14F-4D97-AF65-F5344CB8AC3E}">
        <p14:creationId xmlns:p14="http://schemas.microsoft.com/office/powerpoint/2010/main" val="32254076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765</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Calibri Light</vt:lpstr>
      <vt:lpstr>Rockwell</vt:lpstr>
      <vt:lpstr>Times New Roman</vt:lpstr>
      <vt:lpstr>Wingdings</vt:lpstr>
      <vt:lpstr>Atlas</vt:lpstr>
      <vt:lpstr>Broadening Horizons</vt:lpstr>
      <vt:lpstr>If you only care about the solution skip to page 7</vt:lpstr>
      <vt:lpstr>Definition of the Problem: </vt:lpstr>
      <vt:lpstr>Money Related Statistics:</vt:lpstr>
      <vt:lpstr>PowerPoint Presentation</vt:lpstr>
      <vt:lpstr>The Iceberg</vt:lpstr>
      <vt:lpstr>Our Solution</vt:lpstr>
      <vt:lpstr>How Can We Do This?</vt:lpstr>
      <vt:lpstr>What If That Doesn’t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Spence</dc:creator>
  <cp:lastModifiedBy>Michael Spence</cp:lastModifiedBy>
  <cp:revision>13</cp:revision>
  <dcterms:created xsi:type="dcterms:W3CDTF">2021-05-09T23:50:35Z</dcterms:created>
  <dcterms:modified xsi:type="dcterms:W3CDTF">2021-06-28T00:18:55Z</dcterms:modified>
</cp:coreProperties>
</file>